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2" r:id="rId4"/>
  </p:sldMasterIdLst>
  <p:notesMasterIdLst>
    <p:notesMasterId r:id="rId8"/>
  </p:notesMasterIdLst>
  <p:sldIdLst>
    <p:sldId id="381" r:id="rId5"/>
    <p:sldId id="561" r:id="rId6"/>
    <p:sldId id="671" r:id="rId7"/>
    <p:sldId id="563" r:id="rId9"/>
    <p:sldId id="511" r:id="rId10"/>
    <p:sldId id="595" r:id="rId11"/>
    <p:sldId id="570" r:id="rId12"/>
    <p:sldId id="324" r:id="rId13"/>
    <p:sldId id="389" r:id="rId14"/>
    <p:sldId id="493" r:id="rId15"/>
    <p:sldId id="458" r:id="rId16"/>
    <p:sldId id="390" r:id="rId17"/>
    <p:sldId id="426" r:id="rId18"/>
    <p:sldId id="311" r:id="rId19"/>
    <p:sldId id="596" r:id="rId20"/>
    <p:sldId id="534" r:id="rId21"/>
    <p:sldId id="466" r:id="rId22"/>
    <p:sldId id="566" r:id="rId23"/>
    <p:sldId id="567" r:id="rId24"/>
    <p:sldId id="568" r:id="rId25"/>
    <p:sldId id="535" r:id="rId26"/>
    <p:sldId id="549" r:id="rId27"/>
    <p:sldId id="571" r:id="rId28"/>
    <p:sldId id="536" r:id="rId29"/>
    <p:sldId id="537" r:id="rId30"/>
    <p:sldId id="538" r:id="rId31"/>
    <p:sldId id="541" r:id="rId32"/>
    <p:sldId id="564" r:id="rId33"/>
    <p:sldId id="565" r:id="rId34"/>
    <p:sldId id="543" r:id="rId35"/>
    <p:sldId id="597" r:id="rId36"/>
    <p:sldId id="544" r:id="rId37"/>
    <p:sldId id="672" r:id="rId38"/>
    <p:sldId id="673" r:id="rId39"/>
    <p:sldId id="674" r:id="rId40"/>
    <p:sldId id="675" r:id="rId41"/>
    <p:sldId id="676" r:id="rId42"/>
    <p:sldId id="677" r:id="rId43"/>
    <p:sldId id="678" r:id="rId44"/>
    <p:sldId id="679" r:id="rId45"/>
    <p:sldId id="680" r:id="rId46"/>
    <p:sldId id="681" r:id="rId47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120" y="198"/>
      </p:cViewPr>
      <p:guideLst>
        <p:guide orient="horz" pos="20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1" Type="http://schemas.openxmlformats.org/officeDocument/2006/relationships/tags" Target="tags/tag153.xml"/><Relationship Id="rId50" Type="http://schemas.openxmlformats.org/officeDocument/2006/relationships/tableStyles" Target="tableStyles.xml"/><Relationship Id="rId5" Type="http://schemas.openxmlformats.org/officeDocument/2006/relationships/slide" Target="slides/slide1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302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tiff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5.jpeg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tags" Target="../tags/tag6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jpeg"/><Relationship Id="rId3" Type="http://schemas.openxmlformats.org/officeDocument/2006/relationships/image" Target="../media/image23.png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tiff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tiff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jpeg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27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tags" Target="../tags/tag110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tags" Target="../tags/tag131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tags" Target="../tags/tag132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5.xml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hyperlink" Target="https://developer.android.com/studio/preview/" TargetMode="Externa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9325" y="1861185"/>
            <a:ext cx="7915275" cy="16662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jetPack如何在悄悄的改变我们开发模式，而你却不知道</a:t>
            </a:r>
            <a:endParaRPr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92877" cy="369332"/>
            <a:chOff x="1139058" y="5604513"/>
            <a:chExt cx="4093013" cy="36877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733838" cy="3687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2124346685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277678" y="5264150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课程咨询桃子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3433427729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171440" y="3587115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20:05</a:t>
            </a:r>
            <a:r>
              <a:rPr lang="zh-CN" altLang="en-US"/>
              <a:t>正式上课</a:t>
            </a:r>
            <a:endParaRPr lang="zh-CN" alt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五步使用</a:t>
            </a:r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4877" y="1273995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三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新建导航视图</a:t>
            </a:r>
            <a:endParaRPr lang="zh-CN" altLang="en-US" sz="2400" b="1" dirty="0">
              <a:solidFill>
                <a:srgbClr val="00B0F0"/>
              </a:solidFill>
              <a:latin typeface="-apple-system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4877" y="1909909"/>
            <a:ext cx="4321996" cy="1710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在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res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目录下新建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navigation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文件夹，然后新建一个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navigation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的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resource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文件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-apple-system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     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Mobile_navigation.xml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-apple-system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-apple-system" charset="0"/>
              </a:rPr>
              <a:t> 添加导航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-apple-system" charset="0"/>
              </a:rPr>
              <a:t>Action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73" y="1820386"/>
            <a:ext cx="7315127" cy="3786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7187833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导航路线规划图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877" y="1571004"/>
            <a:ext cx="5869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声明这个</a:t>
            </a:r>
            <a:r>
              <a:rPr lang="en-US" altLang="zh-CN" dirty="0">
                <a:solidFill>
                  <a:srgbClr val="00B0F0"/>
                </a:solidFill>
              </a:rPr>
              <a:t>id</a:t>
            </a:r>
            <a:r>
              <a:rPr lang="zh-CN" altLang="en-US" dirty="0">
                <a:solidFill>
                  <a:srgbClr val="00B0F0"/>
                </a:solidFill>
              </a:rPr>
              <a:t>对应的 </a:t>
            </a:r>
            <a:r>
              <a:rPr lang="en-US" altLang="zh-CN" b="1" dirty="0">
                <a:solidFill>
                  <a:srgbClr val="00B0F0"/>
                </a:solidFill>
              </a:rPr>
              <a:t>Destination</a:t>
            </a:r>
            <a:r>
              <a:rPr lang="en-US" altLang="zh-CN" dirty="0">
                <a:solidFill>
                  <a:srgbClr val="00B0F0"/>
                </a:solidFill>
              </a:rPr>
              <a:t> </a:t>
            </a:r>
            <a:r>
              <a:rPr lang="zh-CN" altLang="en-US" dirty="0">
                <a:solidFill>
                  <a:srgbClr val="00B0F0"/>
                </a:solidFill>
              </a:rPr>
              <a:t>会被作为 </a:t>
            </a:r>
            <a:r>
              <a:rPr lang="zh-CN" altLang="en-US" b="1" dirty="0">
                <a:solidFill>
                  <a:srgbClr val="00B0F0"/>
                </a:solidFill>
              </a:rPr>
              <a:t>默认布局</a:t>
            </a:r>
            <a:r>
              <a:rPr lang="en-US" altLang="zh-CN" dirty="0">
                <a:solidFill>
                  <a:srgbClr val="00B0F0"/>
                </a:solidFill>
              </a:rPr>
              <a:t> </a:t>
            </a:r>
            <a:r>
              <a:rPr lang="zh-CN" altLang="en-US" dirty="0">
                <a:solidFill>
                  <a:srgbClr val="00B0F0"/>
                </a:solidFill>
              </a:rPr>
              <a:t>加载到</a:t>
            </a:r>
            <a:r>
              <a:rPr lang="en-US" altLang="zh-CN" dirty="0">
                <a:solidFill>
                  <a:srgbClr val="00B0F0"/>
                </a:solidFill>
              </a:rPr>
              <a:t>Activity</a:t>
            </a:r>
            <a:r>
              <a:rPr lang="zh-CN" altLang="en-US" dirty="0">
                <a:solidFill>
                  <a:srgbClr val="00B0F0"/>
                </a:solidFill>
              </a:rPr>
              <a:t>中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4877" y="2315336"/>
            <a:ext cx="4134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Action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标签：声明导航的行为</a:t>
            </a:r>
            <a:endParaRPr lang="zh-CN" altLang="en-US" sz="2400" b="1" i="0" dirty="0">
              <a:solidFill>
                <a:srgbClr val="00B0F0"/>
              </a:solidFill>
              <a:effectLst/>
              <a:latin typeface="-apple-system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877" y="4341890"/>
            <a:ext cx="462661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00B0F0"/>
                </a:solidFill>
              </a:rPr>
              <a:t>app:destination</a:t>
            </a:r>
            <a:r>
              <a:rPr lang="en-US" altLang="zh-CN" b="1" dirty="0">
                <a:solidFill>
                  <a:srgbClr val="00B0F0"/>
                </a:solidFill>
              </a:rPr>
              <a:t>="@+id/</a:t>
            </a:r>
            <a:r>
              <a:rPr lang="en-US" altLang="zh-CN" b="1" dirty="0" err="1">
                <a:solidFill>
                  <a:srgbClr val="00B0F0"/>
                </a:solidFill>
              </a:rPr>
              <a:t>oneFragment2</a:t>
            </a:r>
            <a:r>
              <a:rPr lang="en-US" altLang="zh-CN" b="1" dirty="0">
                <a:solidFill>
                  <a:srgbClr val="00B0F0"/>
                </a:solidFill>
              </a:rPr>
              <a:t>"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877" y="2961525"/>
            <a:ext cx="67297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9876AA"/>
                </a:solidFill>
              </a:rPr>
              <a:t>android</a:t>
            </a:r>
            <a:r>
              <a:rPr lang="en-US" altLang="zh-CN" b="1" dirty="0" err="1">
                <a:solidFill>
                  <a:srgbClr val="BABABA"/>
                </a:solidFill>
              </a:rPr>
              <a:t>:id</a:t>
            </a:r>
            <a:r>
              <a:rPr lang="en-US" altLang="zh-CN" b="1" dirty="0">
                <a:solidFill>
                  <a:srgbClr val="BABABA"/>
                </a:solidFill>
              </a:rPr>
              <a:t>=</a:t>
            </a:r>
            <a:r>
              <a:rPr lang="en-US" altLang="zh-CN" b="1" dirty="0">
                <a:solidFill>
                  <a:srgbClr val="6A8759"/>
                </a:solidFill>
              </a:rPr>
              <a:t>"@+id/</a:t>
            </a:r>
            <a:r>
              <a:rPr lang="en-US" altLang="zh-CN" b="1" dirty="0" err="1">
                <a:solidFill>
                  <a:srgbClr val="6A8759"/>
                </a:solidFill>
              </a:rPr>
              <a:t>action_oneFragment1_to_oneFragment2</a:t>
            </a:r>
            <a:r>
              <a:rPr lang="en-US" altLang="zh-CN" b="1" dirty="0">
                <a:solidFill>
                  <a:srgbClr val="6A8759"/>
                </a:solidFill>
              </a:rPr>
              <a:t>"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554877" y="342094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id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作为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Action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唯一的 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标识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，在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Fragment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的某个点击事件中，我们通过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id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指向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对应的行为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87318" y="4851078"/>
            <a:ext cx="479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声明了这个行为导航的 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destination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（目的地）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54877" y="1044592"/>
            <a:ext cx="52482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9876AA"/>
                </a:solidFill>
              </a:rPr>
              <a:t>app</a:t>
            </a:r>
            <a:r>
              <a:rPr lang="en-US" altLang="zh-CN" b="1" dirty="0" err="1">
                <a:solidFill>
                  <a:srgbClr val="BABABA"/>
                </a:solidFill>
              </a:rPr>
              <a:t>:startDestination</a:t>
            </a:r>
            <a:r>
              <a:rPr lang="en-US" altLang="zh-CN" b="1" dirty="0">
                <a:solidFill>
                  <a:srgbClr val="BABABA"/>
                </a:solidFill>
              </a:rPr>
              <a:t>=</a:t>
            </a:r>
            <a:r>
              <a:rPr lang="en-US" altLang="zh-CN" b="1" dirty="0">
                <a:solidFill>
                  <a:srgbClr val="6A8759"/>
                </a:solidFill>
              </a:rPr>
              <a:t>"@+id/</a:t>
            </a:r>
            <a:r>
              <a:rPr lang="en-US" altLang="zh-CN" b="1" dirty="0" err="1">
                <a:solidFill>
                  <a:srgbClr val="6A8759"/>
                </a:solidFill>
              </a:rPr>
              <a:t>oneFragment1</a:t>
            </a:r>
            <a:r>
              <a:rPr lang="en-US" altLang="zh-CN" dirty="0">
                <a:solidFill>
                  <a:srgbClr val="6A8759"/>
                </a:solidFill>
              </a:rPr>
              <a:t>”</a:t>
            </a:r>
            <a:endParaRPr lang="en-US" altLang="zh-CN" dirty="0">
              <a:solidFill>
                <a:srgbClr val="6A8759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8722" y="5360266"/>
            <a:ext cx="40627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app:popUpTo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="@id/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oneFragment1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"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7318" y="5819545"/>
            <a:ext cx="4423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声明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导航行为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将 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返回到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id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对应的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Fragment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1548130"/>
            <a:ext cx="4420870" cy="1995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五步使用</a:t>
            </a:r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4877" y="1232899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四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在根页面添加导航页面容器</a:t>
            </a:r>
            <a:endParaRPr lang="zh-CN" altLang="en-US" sz="2400" b="1" dirty="0">
              <a:solidFill>
                <a:srgbClr val="00B0F0"/>
              </a:solidFill>
              <a:latin typeface="-apple-system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77" y="1943287"/>
            <a:ext cx="8432800" cy="393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五步使用</a:t>
            </a:r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4877" y="1356189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五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最后，添加导航跳转事件</a:t>
            </a:r>
            <a:endParaRPr lang="zh-CN" altLang="en-US" sz="2400" b="1" dirty="0">
              <a:solidFill>
                <a:srgbClr val="00B0F0"/>
              </a:solidFill>
              <a:latin typeface="-apple-system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09" y="2046150"/>
            <a:ext cx="7721600" cy="196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6265021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导航界面的容器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77" y="1756024"/>
            <a:ext cx="8470900" cy="2374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4877" y="1132092"/>
            <a:ext cx="8470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4F4F4F"/>
                </a:solidFill>
                <a:latin typeface="-apple-system" charset="0"/>
              </a:rPr>
              <a:t>NavHostFragment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内部实例化了一个</a:t>
            </a:r>
            <a:r>
              <a:rPr lang="en-US" altLang="zh-CN" dirty="0" err="1">
                <a:solidFill>
                  <a:srgbClr val="4F4F4F"/>
                </a:solidFill>
                <a:latin typeface="-apple-system" charset="0"/>
              </a:rPr>
              <a:t>FrameLayout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, 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作为</a:t>
            </a:r>
            <a:r>
              <a:rPr lang="en-US" altLang="zh-CN" b="1" dirty="0" err="1">
                <a:solidFill>
                  <a:srgbClr val="4F4F4F"/>
                </a:solidFill>
                <a:latin typeface="-apple-system" charset="0"/>
              </a:rPr>
              <a:t>ViewGroup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的载体，导航并展示其它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Fragment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13055" y="4262984"/>
            <a:ext cx="3183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app:defaultNavHost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=”</a:t>
            </a: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true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”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18675" y="4262471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拦截系统</a:t>
            </a:r>
            <a:r>
              <a:rPr lang="en-US" altLang="zh-CN" b="1" dirty="0">
                <a:solidFill>
                  <a:srgbClr val="FF0000"/>
                </a:solidFill>
                <a:latin typeface="-apple-system" charset="0"/>
              </a:rPr>
              <a:t>Back</a:t>
            </a:r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键的点击事件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3055" y="5285776"/>
            <a:ext cx="5436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app:navGraph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=”@navigation/</a:t>
            </a: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mobile_navigation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”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98167" y="5787168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导航并展示对应的</a:t>
            </a:r>
            <a:r>
              <a:rPr lang="en-US" altLang="zh-CN" b="1" dirty="0">
                <a:solidFill>
                  <a:srgbClr val="FF0000"/>
                </a:solidFill>
                <a:latin typeface="-apple-system" charset="0"/>
              </a:rPr>
              <a:t>Fragment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16465" y="4632395"/>
            <a:ext cx="4628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必须重写</a:t>
            </a:r>
            <a:r>
              <a:rPr lang="en-US" altLang="zh-CN" dirty="0">
                <a:solidFill>
                  <a:srgbClr val="FF0000"/>
                </a:solidFill>
                <a:latin typeface="-apple-system" charset="0"/>
              </a:rPr>
              <a:t> Activity</a:t>
            </a:r>
            <a:r>
              <a:rPr lang="zh-CN" altLang="en-US" dirty="0">
                <a:solidFill>
                  <a:srgbClr val="FF0000"/>
                </a:solidFill>
                <a:latin typeface="-apple-system" charset="0"/>
              </a:rPr>
              <a:t>的 </a:t>
            </a:r>
            <a:r>
              <a:rPr lang="en-US" altLang="zh-CN" b="1" dirty="0" err="1">
                <a:solidFill>
                  <a:srgbClr val="FF0000"/>
                </a:solidFill>
                <a:latin typeface="-apple-system" charset="0"/>
              </a:rPr>
              <a:t>onSupportNavigateUp</a:t>
            </a:r>
            <a:r>
              <a:rPr lang="en-US" altLang="zh-CN" b="1" dirty="0">
                <a:solidFill>
                  <a:srgbClr val="FF0000"/>
                </a:solidFill>
                <a:latin typeface="-apple-system" charset="0"/>
              </a:rPr>
              <a:t>()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 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095123" y="3429000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91795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4897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59633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五步现实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的使用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103721" y="4339565"/>
            <a:ext cx="2187575" cy="1327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使用有什么问题？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445771" y="3595131"/>
            <a:ext cx="18948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深入解析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448274" y="3556386"/>
            <a:ext cx="25044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76847" y="2676420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324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站在设计者的角度看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jetPack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512903" y="4154763"/>
            <a:ext cx="137414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架构师成长之路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2" grpId="0" bldLvl="0" animBg="1"/>
      <p:bldP spid="73" grpId="0" bldLvl="0" animBg="1"/>
      <p:bldP spid="60" grpId="0"/>
      <p:bldP spid="61" grpId="0"/>
      <p:bldP spid="64" grpId="0"/>
      <p:bldP spid="65" grpId="0"/>
      <p:bldP spid="66" grpId="0"/>
      <p:bldP spid="40" grpId="0"/>
      <p:bldP spid="43" grpId="0" bldLvl="0" animBg="1"/>
      <p:bldP spid="51" grpId="0" animBg="1" autoUpdateAnimBg="0"/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总体设计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OHQETWQH6R{MZG`951OBK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80" y="41910"/>
            <a:ext cx="6104890" cy="66001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8435" y="3686810"/>
            <a:ext cx="446849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导航规划图在内存中是以什么形式存在</a:t>
            </a:r>
            <a:r>
              <a:rPr lang="zh-CN" altLang="en-US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？</a:t>
            </a:r>
            <a:endParaRPr lang="zh-CN" altLang="en-US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sym typeface="+mn-ea"/>
            </a:endParaRPr>
          </a:p>
          <a:p>
            <a:pPr algn="l"/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导航规划图何时被加载？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</a:t>
            </a:r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如何实现导航？</a:t>
            </a:r>
            <a:endParaRPr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35" y="1060450"/>
            <a:ext cx="2428875" cy="242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源码浅析</a:t>
            </a:r>
            <a:endParaRPr 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4877" y="1169535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4F4F4F"/>
                </a:solidFill>
                <a:latin typeface="-apple-system" charset="0"/>
              </a:rPr>
              <a:t>NavHostFragment</a:t>
            </a:r>
            <a:endParaRPr lang="en-US" altLang="zh-CN" b="1" i="0" dirty="0">
              <a:solidFill>
                <a:srgbClr val="4F4F4F"/>
              </a:solidFill>
              <a:effectLst/>
              <a:latin typeface="-apple-system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877" y="1670600"/>
            <a:ext cx="4622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-apple-system" charset="0"/>
              </a:rPr>
              <a:t>作为</a:t>
            </a:r>
            <a:r>
              <a:rPr lang="en-US" altLang="zh-CN" dirty="0">
                <a:latin typeface="-apple-system" charset="0"/>
              </a:rPr>
              <a:t>Activity</a:t>
            </a:r>
            <a:r>
              <a:rPr lang="zh-CN" altLang="en-US" dirty="0">
                <a:latin typeface="-apple-system" charset="0"/>
              </a:rPr>
              <a:t>导航界面的载体</a:t>
            </a:r>
            <a:endParaRPr lang="zh-CN" altLang="en-US" dirty="0">
              <a:latin typeface="-apple-system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-apple-system" charset="0"/>
              </a:rPr>
              <a:t>管理并控制导航的行为</a:t>
            </a:r>
            <a:endParaRPr lang="zh-CN" altLang="en-US" b="0" i="0" dirty="0">
              <a:effectLst/>
              <a:latin typeface="-apple-system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000" y="116606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b="1" dirty="0">
                <a:solidFill>
                  <a:srgbClr val="4F4F4F"/>
                </a:solidFill>
                <a:latin typeface="-apple-system" charset="0"/>
              </a:rPr>
              <a:t>NavHost</a:t>
            </a:r>
            <a:r>
              <a:rPr lang="is-IS" altLang="zh-CN" dirty="0">
                <a:solidFill>
                  <a:srgbClr val="4F4F4F"/>
                </a:solidFill>
                <a:latin typeface="-apple-system" charset="0"/>
              </a:rPr>
              <a:t> </a:t>
            </a:r>
            <a:r>
              <a:rPr lang="zh-CN" altLang="is-IS" dirty="0">
                <a:solidFill>
                  <a:srgbClr val="4F4F4F"/>
                </a:solidFill>
                <a:latin typeface="-apple-system" charset="0"/>
              </a:rPr>
              <a:t>接口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096000" y="1649070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000000"/>
                </a:solidFill>
                <a:latin typeface="Source Code Pro" charset="0"/>
              </a:rPr>
              <a:t>NavController</a:t>
            </a:r>
            <a:r>
              <a:rPr lang="en-US" altLang="zh-CN" dirty="0">
                <a:solidFill>
                  <a:srgbClr val="000000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Source Code Pro" charset="0"/>
              </a:rPr>
              <a:t>getNavController</a:t>
            </a:r>
            <a:r>
              <a:rPr lang="en-US" altLang="zh-CN" dirty="0">
                <a:solidFill>
                  <a:srgbClr val="000000"/>
                </a:solidFill>
                <a:latin typeface="Source Code Pro" charset="0"/>
              </a:rPr>
              <a:t>()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4877" y="2365358"/>
            <a:ext cx="1616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F4F4F"/>
                </a:solidFill>
                <a:latin typeface="-apple-system" charset="0"/>
              </a:rPr>
              <a:t>NavController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54877" y="2761588"/>
            <a:ext cx="57152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-apple-system" charset="0"/>
              </a:rPr>
              <a:t>对</a:t>
            </a:r>
            <a:r>
              <a:rPr lang="en-US" altLang="zh-CN" dirty="0">
                <a:latin typeface="-apple-system" charset="0"/>
              </a:rPr>
              <a:t>navigation</a:t>
            </a:r>
            <a:r>
              <a:rPr lang="zh-CN" altLang="en-US" dirty="0">
                <a:latin typeface="-apple-system" charset="0"/>
              </a:rPr>
              <a:t>资源文件夹下</a:t>
            </a:r>
            <a:r>
              <a:rPr lang="en-US" altLang="zh-CN" dirty="0" err="1">
                <a:latin typeface="-apple-system" charset="0"/>
              </a:rPr>
              <a:t>nav_graph.xml</a:t>
            </a:r>
            <a:r>
              <a:rPr lang="zh-CN" altLang="en-US" dirty="0">
                <a:latin typeface="-apple-system" charset="0"/>
              </a:rPr>
              <a:t>的 </a:t>
            </a:r>
            <a:r>
              <a:rPr lang="zh-CN" altLang="en-US" b="1" dirty="0">
                <a:latin typeface="-apple-system" charset="0"/>
              </a:rPr>
              <a:t>解析</a:t>
            </a:r>
            <a:endParaRPr lang="en-US" altLang="zh-CN" dirty="0">
              <a:latin typeface="-apple-system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-apple-system" charset="0"/>
              </a:rPr>
              <a:t>通过解析</a:t>
            </a:r>
            <a:r>
              <a:rPr lang="en-US" altLang="zh-CN" dirty="0">
                <a:latin typeface="-apple-system" charset="0"/>
              </a:rPr>
              <a:t>xml</a:t>
            </a:r>
            <a:r>
              <a:rPr lang="zh-CN" altLang="en-US" dirty="0">
                <a:latin typeface="-apple-system" charset="0"/>
              </a:rPr>
              <a:t>，获取所有 </a:t>
            </a:r>
            <a:r>
              <a:rPr lang="en-US" altLang="zh-CN" b="1" dirty="0">
                <a:latin typeface="-apple-system" charset="0"/>
              </a:rPr>
              <a:t>Destination</a:t>
            </a:r>
            <a:r>
              <a:rPr lang="zh-CN" altLang="en-US" dirty="0">
                <a:latin typeface="-apple-system" charset="0"/>
              </a:rPr>
              <a:t>（目标点）的 </a:t>
            </a:r>
            <a:r>
              <a:rPr lang="zh-CN" altLang="en-US" b="1" dirty="0">
                <a:latin typeface="-apple-system" charset="0"/>
              </a:rPr>
              <a:t>引用</a:t>
            </a:r>
            <a:r>
              <a:rPr lang="zh-CN" altLang="en-US" dirty="0">
                <a:latin typeface="-apple-system" charset="0"/>
              </a:rPr>
              <a:t> 或者 </a:t>
            </a:r>
            <a:r>
              <a:rPr lang="en-US" altLang="zh-CN" b="1" dirty="0">
                <a:latin typeface="-apple-system" charset="0"/>
              </a:rPr>
              <a:t>Class</a:t>
            </a:r>
            <a:r>
              <a:rPr lang="zh-CN" altLang="en-US" b="1" dirty="0">
                <a:latin typeface="-apple-system" charset="0"/>
              </a:rPr>
              <a:t>的引用</a:t>
            </a:r>
            <a:endParaRPr lang="zh-CN" altLang="en-US" dirty="0">
              <a:latin typeface="-apple-system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-apple-system" charset="0"/>
              </a:rPr>
              <a:t>记录当前栈中 </a:t>
            </a:r>
            <a:r>
              <a:rPr lang="en-US" altLang="zh-CN" b="1" dirty="0">
                <a:latin typeface="-apple-system" charset="0"/>
              </a:rPr>
              <a:t>Fragment</a:t>
            </a:r>
            <a:r>
              <a:rPr lang="zh-CN" altLang="en-US" b="1" dirty="0">
                <a:latin typeface="-apple-system" charset="0"/>
              </a:rPr>
              <a:t>的顺序</a:t>
            </a:r>
            <a:endParaRPr lang="zh-CN" altLang="en-US" dirty="0">
              <a:latin typeface="-apple-system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-apple-system" charset="0"/>
              </a:rPr>
              <a:t>管理控制 </a:t>
            </a:r>
            <a:r>
              <a:rPr lang="zh-CN" altLang="en-US" b="1" dirty="0">
                <a:latin typeface="-apple-system" charset="0"/>
              </a:rPr>
              <a:t>导航行为</a:t>
            </a:r>
            <a:endParaRPr lang="zh-CN" altLang="en-US" b="0" i="0" dirty="0">
              <a:effectLst/>
              <a:latin typeface="-apple-system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96000" y="2365358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CN" b="1" dirty="0">
                <a:solidFill>
                  <a:srgbClr val="4F4F4F"/>
                </a:solidFill>
                <a:latin typeface="-apple-system" charset="0"/>
              </a:rPr>
              <a:t>Navigator</a:t>
            </a:r>
            <a:r>
              <a:rPr lang="it-IT" altLang="zh-CN" dirty="0">
                <a:solidFill>
                  <a:srgbClr val="4F4F4F"/>
                </a:solidFill>
                <a:latin typeface="-apple-system" charset="0"/>
              </a:rPr>
              <a:t>(</a:t>
            </a:r>
            <a:r>
              <a:rPr lang="zh-CN" altLang="it-IT" dirty="0">
                <a:solidFill>
                  <a:srgbClr val="4F4F4F"/>
                </a:solidFill>
                <a:latin typeface="-apple-system" charset="0"/>
              </a:rPr>
              <a:t>导航者</a:t>
            </a:r>
            <a:r>
              <a:rPr lang="it-IT" altLang="zh-CN" dirty="0">
                <a:solidFill>
                  <a:srgbClr val="4F4F4F"/>
                </a:solidFill>
                <a:latin typeface="-apple-system" charset="0"/>
              </a:rPr>
              <a:t>) 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096000" y="278293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zh-CN" altLang="en-US" dirty="0">
                <a:latin typeface="-apple-system" charset="0"/>
              </a:rPr>
              <a:t>能够实例化对应的 </a:t>
            </a:r>
            <a:r>
              <a:rPr lang="en-US" altLang="zh-CN" b="1" dirty="0" err="1">
                <a:latin typeface="-apple-system" charset="0"/>
              </a:rPr>
              <a:t>NavDestination</a:t>
            </a:r>
            <a:endParaRPr lang="zh-CN" altLang="en-US" dirty="0">
              <a:latin typeface="-apple-system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zh-CN" altLang="en-US" dirty="0">
                <a:latin typeface="-apple-system" charset="0"/>
              </a:rPr>
              <a:t>能够指定导航</a:t>
            </a:r>
            <a:endParaRPr lang="en-US" altLang="zh-CN" dirty="0">
              <a:latin typeface="-apple-system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zh-CN" altLang="en-US" dirty="0">
                <a:latin typeface="-apple-system" charset="0"/>
              </a:rPr>
              <a:t>能够后退导航</a:t>
            </a:r>
            <a:endParaRPr lang="zh-CN" altLang="en-US" b="0" i="0" dirty="0">
              <a:effectLst/>
              <a:latin typeface="-apple-system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4877" y="4498907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F4F4F"/>
                </a:solidFill>
                <a:latin typeface="-apple-system" charset="0"/>
              </a:rPr>
              <a:t>NavDestination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59183" y="498210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无论 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Fragment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也好，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Activity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也罢，只要实现了这个接口，对于</a:t>
            </a:r>
            <a:r>
              <a:rPr lang="en-US" altLang="zh-CN" b="1" dirty="0" err="1">
                <a:solidFill>
                  <a:srgbClr val="4F4F4F"/>
                </a:solidFill>
                <a:latin typeface="-apple-system" charset="0"/>
              </a:rPr>
              <a:t>NavController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来讲，他们都是 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Destination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（目标点）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而已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规划图存储结构 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848" y="1063037"/>
            <a:ext cx="7701004" cy="54004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4655" y="1212850"/>
            <a:ext cx="5669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导航规划图在内存中是以什么形式存在？</a:t>
            </a:r>
            <a:endParaRPr lang="zh-CN" altLang="en-US" sz="24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导航规划图加载流程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 descr="$SN)8CP79~8[WH~BR3HEG4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45" y="-695960"/>
            <a:ext cx="6276340" cy="70192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4710" y="1441450"/>
            <a:ext cx="49561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导航规划图何时被加载？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4710" y="3855085"/>
            <a:ext cx="28098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如何加载？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2124346685</a:t>
            </a:r>
            <a:endParaRPr lang="en-US" altLang="zh-CN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如何实现导航？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1A]FNPJJSTWE%18QDQZO2R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685" y="457200"/>
            <a:ext cx="6523990" cy="5942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什么是栈？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190" y="2684145"/>
            <a:ext cx="2980690" cy="1990725"/>
          </a:xfrm>
          <a:prstGeom prst="rect">
            <a:avLst/>
          </a:prstGeom>
        </p:spPr>
      </p:pic>
      <p:pic>
        <p:nvPicPr>
          <p:cNvPr id="4" name="Picture 2" descr="D:\学习资料\ppt\图片素材\锐普图片\创意图片\创意图片ww.rapidppt.com (18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49" y="1503219"/>
            <a:ext cx="3854450" cy="385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什么是栈？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矩形 3"/>
          <p:cNvSpPr/>
          <p:nvPr/>
        </p:nvSpPr>
        <p:spPr>
          <a:xfrm>
            <a:off x="554877" y="2038286"/>
            <a:ext cx="3907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先进后出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(FILO, First In Last Out)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54877" y="2501919"/>
            <a:ext cx="4905510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" panose="020B0604030504040204" charset="0"/>
              </a:rPr>
              <a:t>向栈中添加</a:t>
            </a:r>
            <a:r>
              <a:rPr lang="en-US" altLang="zh-CN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" panose="020B0604030504040204" charset="0"/>
              </a:rPr>
              <a:t>/</a:t>
            </a:r>
            <a:r>
              <a:rPr lang="zh-CN" alt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" panose="020B0604030504040204" charset="0"/>
              </a:rPr>
              <a:t>删除数据时，只能从栈顶进行操作</a:t>
            </a:r>
            <a:endParaRPr lang="zh-CN" altLang="en-US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Verdana" panose="020B060403050404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4877" y="383156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栈通常包括的三种操作：</a:t>
            </a: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push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、</a:t>
            </a: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peek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、</a:t>
            </a: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pop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push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向栈中添加元素。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peek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返回栈顶元素。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pop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返回并删除栈顶元素的操作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417133" y="298472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9417132" y="265070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417132" y="2284792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30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611413" y="30699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611413" y="22985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10" name="直线箭头连接符 9"/>
          <p:cNvCxnSpPr>
            <a:stCxn id="19" idx="3"/>
            <a:endCxn id="15" idx="1"/>
          </p:cNvCxnSpPr>
          <p:nvPr/>
        </p:nvCxnSpPr>
        <p:spPr>
          <a:xfrm flipV="1">
            <a:off x="8257744" y="2466725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8" idx="3"/>
            <a:endCxn id="7" idx="1"/>
          </p:cNvCxnSpPr>
          <p:nvPr/>
        </p:nvCxnSpPr>
        <p:spPr>
          <a:xfrm flipV="1">
            <a:off x="8257744" y="316665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263685" y="4031087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栈中数据依次是：</a:t>
            </a:r>
            <a:r>
              <a:rPr kumimoji="1" lang="en-US" altLang="zh-CN" dirty="0"/>
              <a:t>30--&gt;20--&gt;10</a:t>
            </a:r>
            <a:endParaRPr kumimoji="1" lang="zh-CN" altLang="en-US" dirty="0"/>
          </a:p>
        </p:txBody>
      </p:sp>
      <p:cxnSp>
        <p:nvCxnSpPr>
          <p:cNvPr id="25" name="直线连接符 24"/>
          <p:cNvCxnSpPr/>
          <p:nvPr/>
        </p:nvCxnSpPr>
        <p:spPr>
          <a:xfrm flipH="1" flipV="1">
            <a:off x="9408545" y="2072730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 flipH="1" flipV="1">
            <a:off x="10771556" y="2070582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出栈操作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6" name="矩形 5"/>
          <p:cNvSpPr/>
          <p:nvPr/>
        </p:nvSpPr>
        <p:spPr>
          <a:xfrm>
            <a:off x="413209" y="1389987"/>
            <a:ext cx="6096000" cy="6451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出栈：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pop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返回并删除栈顶元素的操作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707232" y="386048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707231" y="352646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07231" y="3160552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30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01512" y="39457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901512" y="31743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20" name="直线箭头连接符 19"/>
          <p:cNvCxnSpPr/>
          <p:nvPr/>
        </p:nvCxnSpPr>
        <p:spPr>
          <a:xfrm flipV="1">
            <a:off x="1547843" y="3342485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21" idx="3"/>
            <a:endCxn id="20" idx="1"/>
          </p:cNvCxnSpPr>
          <p:nvPr/>
        </p:nvCxnSpPr>
        <p:spPr>
          <a:xfrm flipV="1">
            <a:off x="1547843" y="404241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506961" y="48137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出栈前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221019" y="3845453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221018" y="3511433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221018" y="3145525"/>
            <a:ext cx="1353787" cy="363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30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415299" y="39306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415299" y="31593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5061630" y="3327458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V="1">
            <a:off x="5061630" y="4027386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020748" y="47987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出栈中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9788477" y="401288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9788476" y="367886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7982757" y="40981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7982757" y="36527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37" name="直线箭头连接符 36"/>
          <p:cNvCxnSpPr/>
          <p:nvPr/>
        </p:nvCxnSpPr>
        <p:spPr>
          <a:xfrm flipV="1">
            <a:off x="8629088" y="3869088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 flipV="1">
            <a:off x="8629088" y="419481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788476" y="48137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出栈后</a:t>
            </a:r>
            <a:endParaRPr kumimoji="1" lang="zh-CN" altLang="en-US" dirty="0"/>
          </a:p>
        </p:txBody>
      </p:sp>
      <p:cxnSp>
        <p:nvCxnSpPr>
          <p:cNvPr id="11" name="曲线连接符 10"/>
          <p:cNvCxnSpPr/>
          <p:nvPr/>
        </p:nvCxnSpPr>
        <p:spPr>
          <a:xfrm rot="5400000" flipH="1" flipV="1">
            <a:off x="6710641" y="1996971"/>
            <a:ext cx="1329604" cy="955064"/>
          </a:xfrm>
          <a:prstGeom prst="curvedConnector3">
            <a:avLst>
              <a:gd name="adj1" fmla="val 1052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1013737" y="5387149"/>
            <a:ext cx="9255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出栈前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：栈顶元素是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30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。此时，栈中的元素依次是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30 --&gt; 20 --&gt; 10 </a:t>
            </a:r>
            <a:br>
              <a:rPr lang="zh-CN" altLang="en-US" dirty="0"/>
            </a:br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出栈后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30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出栈之后，栈顶元素变成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。此时，栈中的元素依次是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20 --&gt; 10</a:t>
            </a:r>
            <a:endParaRPr lang="zh-CN" altLang="en-US" dirty="0"/>
          </a:p>
        </p:txBody>
      </p:sp>
      <p:cxnSp>
        <p:nvCxnSpPr>
          <p:cNvPr id="46" name="直线连接符 45"/>
          <p:cNvCxnSpPr/>
          <p:nvPr/>
        </p:nvCxnSpPr>
        <p:spPr>
          <a:xfrm flipH="1" flipV="1">
            <a:off x="9784182" y="3130943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H="1" flipV="1">
            <a:off x="11134317" y="3115917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/>
          <p:nvPr/>
        </p:nvCxnSpPr>
        <p:spPr>
          <a:xfrm flipH="1" flipV="1">
            <a:off x="2698644" y="2961370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/>
          <p:cNvCxnSpPr/>
          <p:nvPr/>
        </p:nvCxnSpPr>
        <p:spPr>
          <a:xfrm flipH="1" flipV="1">
            <a:off x="4050933" y="2961369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/>
          <p:cNvCxnSpPr/>
          <p:nvPr/>
        </p:nvCxnSpPr>
        <p:spPr>
          <a:xfrm flipH="1" flipV="1">
            <a:off x="6214585" y="2961369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/>
          <p:cNvCxnSpPr/>
          <p:nvPr/>
        </p:nvCxnSpPr>
        <p:spPr>
          <a:xfrm flipH="1" flipV="1">
            <a:off x="7577599" y="2946342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入栈操作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6" name="矩形 5"/>
          <p:cNvSpPr/>
          <p:nvPr/>
        </p:nvSpPr>
        <p:spPr>
          <a:xfrm>
            <a:off x="413209" y="13899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入栈：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push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向栈中添加元素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707867" y="3857305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707231" y="352646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01512" y="39457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876805" y="34604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21" name="直线箭头连接符 20"/>
          <p:cNvCxnSpPr>
            <a:stCxn id="21" idx="3"/>
          </p:cNvCxnSpPr>
          <p:nvPr/>
        </p:nvCxnSpPr>
        <p:spPr>
          <a:xfrm flipV="1">
            <a:off x="1547843" y="404241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506961" y="48137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入栈前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221019" y="3845453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221018" y="3511433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221018" y="3145525"/>
            <a:ext cx="1353787" cy="3638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40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415299" y="39306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415299" y="31593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5061630" y="3327458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V="1">
            <a:off x="5061630" y="4027386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020748" y="47987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入栈动作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9788477" y="401288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9788476" y="367886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7982757" y="40981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7982757" y="3410793"/>
            <a:ext cx="6463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37" name="直线箭头连接符 36"/>
          <p:cNvCxnSpPr/>
          <p:nvPr/>
        </p:nvCxnSpPr>
        <p:spPr>
          <a:xfrm flipV="1">
            <a:off x="8514153" y="3559843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 flipV="1">
            <a:off x="8629088" y="419481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588206" y="49661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入栈后</a:t>
            </a:r>
            <a:endParaRPr kumimoji="1" lang="zh-CN" altLang="en-US" dirty="0"/>
          </a:p>
        </p:txBody>
      </p:sp>
      <p:cxnSp>
        <p:nvCxnSpPr>
          <p:cNvPr id="11" name="曲线连接符 10"/>
          <p:cNvCxnSpPr>
            <a:endCxn id="26" idx="0"/>
          </p:cNvCxnSpPr>
          <p:nvPr/>
        </p:nvCxnSpPr>
        <p:spPr>
          <a:xfrm rot="16200000" flipH="1">
            <a:off x="5588529" y="1836141"/>
            <a:ext cx="1664455" cy="954312"/>
          </a:xfrm>
          <a:prstGeom prst="curvedConnector3">
            <a:avLst>
              <a:gd name="adj1" fmla="val 12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013737" y="5387149"/>
            <a:ext cx="9255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入栈前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：栈顶元素是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。此时，栈中的元素依次是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20 --&gt; 10 </a:t>
            </a:r>
            <a:br>
              <a:rPr lang="zh-CN" altLang="en-US" dirty="0"/>
            </a:br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入栈后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40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入栈之后，栈顶元素变成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40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。此时，栈中的元素依次是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40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--&gt;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20 --&gt; 10</a:t>
            </a:r>
            <a:endParaRPr lang="zh-CN" altLang="en-US" dirty="0"/>
          </a:p>
        </p:txBody>
      </p:sp>
      <p:cxnSp>
        <p:nvCxnSpPr>
          <p:cNvPr id="440" name="直线箭头连接符 439"/>
          <p:cNvCxnSpPr>
            <a:stCxn id="19" idx="3"/>
            <a:endCxn id="15" idx="1"/>
          </p:cNvCxnSpPr>
          <p:nvPr/>
        </p:nvCxnSpPr>
        <p:spPr>
          <a:xfrm>
            <a:off x="1523136" y="3645155"/>
            <a:ext cx="1184095" cy="63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矩形 444"/>
          <p:cNvSpPr/>
          <p:nvPr/>
        </p:nvSpPr>
        <p:spPr>
          <a:xfrm>
            <a:off x="9788475" y="3336357"/>
            <a:ext cx="1353787" cy="3638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40</a:t>
            </a:r>
            <a:endParaRPr kumimoji="1" lang="zh-CN" altLang="en-US" dirty="0"/>
          </a:p>
        </p:txBody>
      </p:sp>
      <p:cxnSp>
        <p:nvCxnSpPr>
          <p:cNvPr id="447" name="直线连接符 446"/>
          <p:cNvCxnSpPr/>
          <p:nvPr/>
        </p:nvCxnSpPr>
        <p:spPr>
          <a:xfrm flipH="1" flipV="1">
            <a:off x="2707230" y="2957081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/>
          <p:cNvCxnSpPr/>
          <p:nvPr/>
        </p:nvCxnSpPr>
        <p:spPr>
          <a:xfrm flipH="1" flipV="1">
            <a:off x="6221016" y="2942054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直线连接符 451"/>
          <p:cNvCxnSpPr/>
          <p:nvPr/>
        </p:nvCxnSpPr>
        <p:spPr>
          <a:xfrm flipH="1" flipV="1">
            <a:off x="4057364" y="2967812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直线连接符 452"/>
          <p:cNvCxnSpPr/>
          <p:nvPr/>
        </p:nvCxnSpPr>
        <p:spPr>
          <a:xfrm flipH="1" flipV="1">
            <a:off x="7571154" y="2952785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/>
          <p:cNvCxnSpPr/>
          <p:nvPr/>
        </p:nvCxnSpPr>
        <p:spPr>
          <a:xfrm flipH="1" flipV="1">
            <a:off x="9784182" y="3130943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线连接符 454"/>
          <p:cNvCxnSpPr/>
          <p:nvPr/>
        </p:nvCxnSpPr>
        <p:spPr>
          <a:xfrm flipH="1" flipV="1">
            <a:off x="11134315" y="3128795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185" y="1086552"/>
            <a:ext cx="5879563" cy="51189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288" y="1389987"/>
            <a:ext cx="6096000" cy="20300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Stack提供方法：</a:t>
            </a:r>
            <a:endParaRPr lang="en-US" altLang="zh-CN" dirty="0"/>
          </a:p>
          <a:p>
            <a:r>
              <a:rPr lang="zh-CN" altLang="en-US" dirty="0"/>
              <a:t>Object peek() 返回栈的第一个元素，但并不将该元素”pop”出棧。</a:t>
            </a:r>
            <a:endParaRPr lang="en-US" altLang="zh-CN" dirty="0"/>
          </a:p>
          <a:p>
            <a:r>
              <a:rPr lang="zh-CN" altLang="en-US" dirty="0"/>
              <a:t>Object pop() 返回栈的第一个元素，并将该元素”pop”出栈。</a:t>
            </a:r>
            <a:endParaRPr lang="en-US" altLang="zh-CN" dirty="0"/>
          </a:p>
          <a:p>
            <a:r>
              <a:rPr lang="zh-CN" altLang="en-US" dirty="0"/>
              <a:t>void push(Object item) 将一个元素”push”进栈，最后一个进栈的元素总是位置棧顶。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4288" y="4675031"/>
            <a:ext cx="34918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Stack</a:t>
            </a:r>
            <a:r>
              <a:rPr kumimoji="1" lang="zh-CN" altLang="en-US" dirty="0"/>
              <a:t>最大的问题：</a:t>
            </a:r>
            <a:r>
              <a:rPr kumimoji="1" lang="zh-CN" altLang="en-US" sz="28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性能不行</a:t>
            </a:r>
            <a:endParaRPr kumimoji="1" lang="zh-CN" altLang="en-US" sz="280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ArrayDeque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如何实现栈？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graphicFrame>
        <p:nvGraphicFramePr>
          <p:cNvPr id="42" name="表格 41"/>
          <p:cNvGraphicFramePr>
            <a:graphicFrameLocks noGrp="1"/>
          </p:cNvGraphicFramePr>
          <p:nvPr/>
        </p:nvGraphicFramePr>
        <p:xfrm>
          <a:off x="555165" y="1943435"/>
          <a:ext cx="906757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99"/>
                <a:gridCol w="3065171"/>
                <a:gridCol w="365760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Stack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ArrayDeque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入栈</a:t>
                      </a:r>
                      <a:r>
                        <a:rPr lang="en-US" altLang="zh-CN" dirty="0"/>
                        <a:t>(push)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push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Add(</a:t>
                      </a:r>
                      <a:r>
                        <a:rPr lang="zh-CN" altLang="en-US" dirty="0"/>
                        <a:t>从尾部添加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返回栈顶元素</a:t>
                      </a:r>
                      <a:r>
                        <a:rPr lang="en-US" altLang="zh-CN" dirty="0"/>
                        <a:t>(peek)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peek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peekLast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出栈</a:t>
                      </a:r>
                      <a:r>
                        <a:rPr lang="en-US" altLang="zh-CN" dirty="0"/>
                        <a:t>(pop)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removeLast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55291" y="1111121"/>
            <a:ext cx="72028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ArrayDeque</a:t>
            </a:r>
            <a:r>
              <a:rPr kumimoji="1" lang="en-US" altLang="zh-CN" dirty="0"/>
              <a:t>:</a:t>
            </a:r>
            <a:r>
              <a:rPr kumimoji="1" lang="zh-CN" altLang="en-US" dirty="0"/>
              <a:t>双端队列的一种实现，可实现栈的功能，</a:t>
            </a:r>
            <a:r>
              <a:rPr kumimoji="1" lang="zh-CN" altLang="en-US" sz="2800" dirty="0">
                <a:solidFill>
                  <a:srgbClr val="FF0000"/>
                </a:solidFill>
              </a:rPr>
              <a:t>性能</a:t>
            </a:r>
            <a:r>
              <a:rPr kumimoji="1" lang="zh-CN" altLang="en-US" dirty="0"/>
              <a:t>比</a:t>
            </a:r>
            <a:r>
              <a:rPr kumimoji="1" lang="en-US" altLang="zh-CN" dirty="0"/>
              <a:t>Stack</a:t>
            </a:r>
            <a:r>
              <a:rPr kumimoji="1" lang="zh-CN" altLang="en-US" dirty="0"/>
              <a:t>好</a:t>
            </a:r>
            <a:endParaRPr kumimoji="1" lang="zh-CN" altLang="en-US" dirty="0"/>
          </a:p>
        </p:txBody>
      </p:sp>
      <p:pic>
        <p:nvPicPr>
          <p:cNvPr id="4" name="图片 3" descr="2@6(3GLB9GR3{GV$_}D9[6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5" y="3427095"/>
            <a:ext cx="11233150" cy="552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回退栈管理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C1ZP7P@C1`DA2U`ZDYM[S%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810" y="1060450"/>
            <a:ext cx="7314565" cy="49047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990" y="3649980"/>
            <a:ext cx="40455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 </a:t>
            </a:r>
            <a:r>
              <a:rPr lang="zh-CN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自治？</a:t>
            </a:r>
            <a:endParaRPr lang="zh-CN" altLang="en-US" sz="4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000">
                <a:sym typeface="+mn-ea"/>
              </a:rPr>
              <a:t>1.</a:t>
            </a:r>
            <a:r>
              <a:rPr lang="zh-CN" altLang="en-US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每一个navigator为导航指定了规则</a:t>
            </a:r>
            <a:endParaRPr lang="zh-CN" altLang="en-US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 altLang="zh-CN"/>
              <a:t>2.</a:t>
            </a:r>
            <a:r>
              <a:rPr lang="zh-CN" alt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各自管理各自的回退栈</a:t>
            </a:r>
            <a:endParaRPr lang="zh-CN" altLang="en-US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990" y="1261745"/>
            <a:ext cx="404558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zh-CN" altLang="en-US" sz="440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大管家？</a:t>
            </a:r>
            <a:endParaRPr lang="zh-CN" altLang="en-US" sz="4400">
              <a:ln w="10160">
                <a:solidFill>
                  <a:schemeClr val="accent5"/>
                </a:solidFill>
                <a:prstDash val="solid"/>
              </a:ln>
              <a:solidFill>
                <a:schemeClr val="accent6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NavController管理当前导航堆栈的所有导航器的后退堆栈</a:t>
            </a:r>
            <a:endParaRPr lang="zh-CN" altLang="en-US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467487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4877" y="2161996"/>
            <a:ext cx="343149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-apple-system" charset="0"/>
              </a:rPr>
              <a:t>Navigation</a:t>
            </a:r>
            <a:r>
              <a:rPr lang="zh-CN" altLang="en-US" sz="2400" dirty="0">
                <a:solidFill>
                  <a:schemeClr val="accent1"/>
                </a:solidFill>
                <a:latin typeface="-apple-system" charset="0"/>
              </a:rPr>
              <a:t>能做什么？</a:t>
            </a:r>
            <a:endParaRPr lang="en-US" altLang="zh-CN" sz="2400" dirty="0">
              <a:solidFill>
                <a:schemeClr val="accent1"/>
              </a:solidFill>
              <a:latin typeface="-apple-system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-apple-system" charset="0"/>
              </a:rPr>
              <a:t>处理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-apple-system" charset="0"/>
              </a:rPr>
              <a:t>Fragment Transactions</a:t>
            </a:r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  <a:latin typeface="-apple-system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-apple-system" charset="0"/>
              </a:rPr>
              <a:t>处理‘向上’和‘返回’</a:t>
            </a:r>
            <a:endParaRPr lang="zh-CN" altLang="en-US" dirty="0">
              <a:solidFill>
                <a:schemeClr val="accent2">
                  <a:lumMod val="60000"/>
                  <a:lumOff val="40000"/>
                </a:schemeClr>
              </a:solidFill>
              <a:latin typeface="-apple-system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-apple-system" charset="0"/>
              </a:rPr>
              <a:t>支持 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-apple-system" charset="0"/>
              </a:rPr>
              <a:t>Deep Link</a:t>
            </a:r>
            <a:endParaRPr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-apple-system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-apple-system" charset="0"/>
              </a:rPr>
              <a:t>提供动画，跳转效果</a:t>
            </a:r>
            <a:endParaRPr lang="zh-CN" altLang="en-US" dirty="0">
              <a:solidFill>
                <a:schemeClr val="accent4">
                  <a:lumMod val="60000"/>
                  <a:lumOff val="40000"/>
                </a:schemeClr>
              </a:solidFill>
              <a:latin typeface="-apple-system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877" y="1217607"/>
            <a:ext cx="4087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accent5">
                    <a:lumMod val="75000"/>
                  </a:schemeClr>
                </a:solidFill>
              </a:rPr>
              <a:t>导航</a:t>
            </a:r>
            <a:r>
              <a:rPr kumimoji="1" lang="zh-CN" altLang="en-US" dirty="0"/>
              <a:t>：</a:t>
            </a:r>
            <a:r>
              <a:rPr kumimoji="1"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页面跳转堆栈管理组件</a:t>
            </a:r>
            <a:endParaRPr kumimoji="1"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669" y="2018158"/>
            <a:ext cx="7178331" cy="407370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013669" y="1007413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Navigation导航编辑器</a:t>
            </a:r>
            <a:r>
              <a:rPr lang="en-US" altLang="zh-CN" b="1" dirty="0">
                <a:solidFill>
                  <a:srgbClr val="00B0F0"/>
                </a:solidFill>
              </a:rPr>
              <a:t>:</a:t>
            </a:r>
            <a:r>
              <a:rPr lang="zh-CN" altLang="en-US" b="1" dirty="0">
                <a:solidFill>
                  <a:srgbClr val="00B0F0"/>
                </a:solidFill>
              </a:rPr>
              <a:t> 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54834" y="13718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作为Android Jetpack和 AndroidX 依赖库的一部分其目标旨在简化Android开发中导航的实现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4877" y="1158885"/>
            <a:ext cx="10510390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Navigation使用原则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/>
              <a:t>	</a:t>
            </a:r>
            <a:r>
              <a:rPr lang="zh-CN" altLang="en-US" dirty="0"/>
              <a:t>任何应用内导航的目标应该是为用户提供一致且可预测的体验。为了实现这一目标，Navigation架构组件可帮助你构建符合以下每个导航原则的应用程序。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应用具有固定的起点应用应该具有固定起点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堆栈用来代表应用的“导航状态”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“向上”按钮永远不会退出应用起点界面中不应该出现向上按钮。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Up和Back在应用程序任务中是等效的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DeepLink或者Navigate至相同界面生成相同的堆栈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44825" y="129095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75675" y="1311910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Jetpack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9420" y="1104466"/>
            <a:ext cx="6830060" cy="13234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nl-NL" sz="3200" b="1" dirty="0">
                <a:solidFill>
                  <a:schemeClr val="accent1">
                    <a:lumMod val="75000"/>
                  </a:schemeClr>
                </a:solidFill>
              </a:rPr>
              <a:t>什么是 </a:t>
            </a:r>
            <a:r>
              <a:rPr lang="nl-NL" altLang="zh-CN" sz="3200" b="1" dirty="0">
                <a:solidFill>
                  <a:schemeClr val="accent1">
                    <a:lumMod val="75000"/>
                  </a:schemeClr>
                </a:solidFill>
              </a:rPr>
              <a:t>Android </a:t>
            </a:r>
            <a:r>
              <a:rPr lang="nl-NL" altLang="zh-CN" sz="3200" b="1" dirty="0" err="1">
                <a:solidFill>
                  <a:schemeClr val="accent1">
                    <a:lumMod val="75000"/>
                  </a:schemeClr>
                </a:solidFill>
              </a:rPr>
              <a:t>Jetpack</a:t>
            </a:r>
            <a:r>
              <a:rPr lang="zh-CN" altLang="nl-NL" sz="3200" b="1" dirty="0">
                <a:solidFill>
                  <a:schemeClr val="accent1">
                    <a:lumMod val="75000"/>
                  </a:schemeClr>
                </a:solidFill>
              </a:rPr>
              <a:t>？</a:t>
            </a:r>
            <a:endParaRPr lang="zh-CN" altLang="nl-NL" sz="32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SzPct val="150000"/>
            </a:pP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      </a:t>
            </a:r>
            <a:r>
              <a:rPr lang="en-US" altLang="zh-CN" sz="2400" dirty="0">
                <a:solidFill>
                  <a:schemeClr val="accent6"/>
                </a:solidFill>
                <a:latin typeface="-apple-system" charset="0"/>
              </a:rPr>
              <a:t>Jetpack</a:t>
            </a: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是</a:t>
            </a:r>
            <a:r>
              <a:rPr lang="en-US" altLang="zh-CN" sz="2400" dirty="0">
                <a:solidFill>
                  <a:schemeClr val="accent6"/>
                </a:solidFill>
                <a:latin typeface="-apple-system" charset="0"/>
              </a:rPr>
              <a:t>Android</a:t>
            </a: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软件组件的集合，可以使你更轻松地开发出色的</a:t>
            </a:r>
            <a:r>
              <a:rPr lang="en-US" altLang="zh-CN" sz="2400" dirty="0">
                <a:solidFill>
                  <a:schemeClr val="accent6"/>
                </a:solidFill>
                <a:latin typeface="-apple-system" charset="0"/>
              </a:rPr>
              <a:t>Android</a:t>
            </a: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应用程序。</a:t>
            </a:r>
            <a:endParaRPr lang="en-US" altLang="zh-CN" sz="2400" dirty="0">
              <a:solidFill>
                <a:schemeClr val="accent6"/>
              </a:solidFill>
              <a:latin typeface="-apple-system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9420" y="2809994"/>
            <a:ext cx="6830060" cy="169277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rgbClr val="819198"/>
                </a:solidFill>
                <a:latin typeface="-apple-system-font" charset="0"/>
              </a:rPr>
              <a:t>谷歌发布</a:t>
            </a:r>
            <a:r>
              <a:rPr lang="en-US" altLang="zh-CN" sz="3200" dirty="0" err="1">
                <a:solidFill>
                  <a:srgbClr val="819198"/>
                </a:solidFill>
                <a:latin typeface="-apple-system-font" charset="0"/>
              </a:rPr>
              <a:t>JetPack</a:t>
            </a:r>
            <a:r>
              <a:rPr lang="zh-CN" altLang="en-US" sz="3200" dirty="0">
                <a:solidFill>
                  <a:srgbClr val="819198"/>
                </a:solidFill>
                <a:latin typeface="-apple-system-font" charset="0"/>
              </a:rPr>
              <a:t>的目的是什么呢？</a:t>
            </a:r>
            <a:endParaRPr lang="en-US" altLang="zh-CN" sz="3200" dirty="0">
              <a:solidFill>
                <a:srgbClr val="819198"/>
              </a:solidFill>
              <a:latin typeface="-apple-system-font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加速开发</a:t>
            </a:r>
            <a:endParaRPr lang="en-US" altLang="zh-CN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减少并消除样板代码</a:t>
            </a:r>
            <a:endParaRPr lang="en-US" altLang="zh-CN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构建高品质，强大的应用</a:t>
            </a:r>
            <a:endParaRPr lang="zh-CN" alt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550" y="1104466"/>
            <a:ext cx="4051300" cy="420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095123" y="3429000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91795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4897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59633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五步现实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的使用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103721" y="4339565"/>
            <a:ext cx="2187575" cy="1327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使用有什么问题？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445771" y="3595131"/>
            <a:ext cx="18948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深入解析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448274" y="3556386"/>
            <a:ext cx="25044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10217" y="2701820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324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站在设计者的角度看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jetPack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512903" y="4154763"/>
            <a:ext cx="137414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架构师成长之路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2" grpId="0" bldLvl="0" animBg="1"/>
      <p:bldP spid="73" grpId="0" bldLvl="0" animBg="1"/>
      <p:bldP spid="60" grpId="0"/>
      <p:bldP spid="61" grpId="0"/>
      <p:bldP spid="64" grpId="0"/>
      <p:bldP spid="65" grpId="0"/>
      <p:bldP spid="66" grpId="0"/>
      <p:bldP spid="40" grpId="0"/>
      <p:bldP spid="43" grpId="0" bldLvl="0" animBg="1"/>
      <p:bldP spid="51" grpId="0" animBg="1" autoUpdateAnimBg="0"/>
      <p:bldP spid="5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467487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Jetpack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组成部分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483" y="758850"/>
            <a:ext cx="1460500" cy="1460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359" y="720175"/>
            <a:ext cx="1473200" cy="1460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150" y="758850"/>
            <a:ext cx="1473200" cy="1460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7136" y="746150"/>
            <a:ext cx="1460500" cy="1473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40493" y="214466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  <a:latin typeface="Roboto" charset="0"/>
              </a:rPr>
              <a:t>基础</a:t>
            </a:r>
            <a:endParaRPr lang="en-US" altLang="zh-CN" sz="2400" b="0" i="0" dirty="0">
              <a:solidFill>
                <a:srgbClr val="FFC000"/>
              </a:solidFill>
              <a:effectLst/>
              <a:latin typeface="Roboto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64974" y="22193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Roboto" charset="0"/>
              </a:rPr>
              <a:t>架构</a:t>
            </a:r>
            <a:endParaRPr lang="en-US" altLang="zh-CN" sz="2400" b="0" i="0" dirty="0">
              <a:solidFill>
                <a:schemeClr val="accent6">
                  <a:lumMod val="75000"/>
                </a:schemeClr>
              </a:solidFill>
              <a:effectLst/>
              <a:latin typeface="Roboto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939584" y="219896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Roboto" charset="0"/>
              </a:rPr>
              <a:t>行为</a:t>
            </a:r>
            <a:endParaRPr lang="en-US" altLang="zh-CN" sz="2400" b="0" i="0" dirty="0">
              <a:solidFill>
                <a:srgbClr val="FF0000"/>
              </a:solidFill>
              <a:effectLst/>
              <a:latin typeface="Roboto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45571" y="2232050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Roboto" charset="0"/>
              </a:rPr>
              <a:t>UI</a:t>
            </a:r>
            <a:endParaRPr lang="en-US" altLang="zh-CN" sz="2400" b="0" i="0" dirty="0">
              <a:solidFill>
                <a:schemeClr val="accent1"/>
              </a:solidFill>
              <a:effectLst/>
              <a:latin typeface="Roboto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77947" y="2837975"/>
            <a:ext cx="1511952" cy="341632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</a:rPr>
              <a:t>AppCompat</a:t>
            </a:r>
            <a:endParaRPr lang="en-US" altLang="zh-CN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</a:rPr>
              <a:t>Android KTX</a:t>
            </a:r>
            <a:endParaRPr lang="en-US" altLang="zh-CN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</a:rPr>
              <a:t>Multidex</a:t>
            </a:r>
            <a:endParaRPr lang="en-US" altLang="zh-CN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</a:rPr>
              <a:t>Test</a:t>
            </a:r>
            <a:endParaRPr lang="en-US" altLang="zh-CN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22106" y="2841950"/>
            <a:ext cx="1881066" cy="35548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DataBinding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Lifecycles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LiveData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6"/>
                </a:solidFill>
              </a:rPr>
              <a:t>Navigation</a:t>
            </a:r>
            <a:endParaRPr lang="en-US" altLang="zh-CN" sz="24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Paging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Room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ViewModel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WorkManager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97570" y="2837975"/>
            <a:ext cx="2373297" cy="258532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Download manager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Media &amp; playback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Notifications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Permissions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Sharing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Slices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09079" y="2837975"/>
            <a:ext cx="2701871" cy="300082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Animation &amp; transitions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Auto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Emoji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FragmentLayout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Palette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TV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Wear OS by Google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97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196088" y="3475355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91795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4897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59633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五步现实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的使用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317081" y="4283685"/>
            <a:ext cx="1525905" cy="16363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Fragment常规使用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原则与“坑”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285751" y="3595131"/>
            <a:ext cx="22148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站在设计者的角度理解</a:t>
            </a:r>
            <a:endParaRPr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 defTabSz="1218565"/>
            <a:r>
              <a:rPr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endParaRPr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753074" y="3556386"/>
            <a:ext cx="189484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实现底部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你所不知道的 app架构演进</a:t>
            </a:r>
            <a:endParaRPr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31442" y="2607840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324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站在设计者的角度看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jetPack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60289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324943" y="4154763"/>
            <a:ext cx="1750060" cy="1018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我们为什么要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学习Android新技术？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2" grpId="0" bldLvl="0" animBg="1"/>
      <p:bldP spid="73" grpId="0" bldLvl="0" animBg="1"/>
      <p:bldP spid="60" grpId="0"/>
      <p:bldP spid="61" grpId="0"/>
      <p:bldP spid="64" grpId="0"/>
      <p:bldP spid="65" grpId="0"/>
      <p:bldP spid="66" grpId="0"/>
      <p:bldP spid="40" grpId="0"/>
      <p:bldP spid="43" grpId="0" bldLvl="0" animBg="1"/>
      <p:bldP spid="51" grpId="0" animBg="1" autoUpdateAnimBg="0"/>
      <p:bldP spid="5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2124346685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两种方案对比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0410" y="2621280"/>
            <a:ext cx="4319905" cy="1614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fragment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事务处理麻烦，容易出错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可读性差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可复用性差 （业务与视图耦合）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6615" y="2621915"/>
            <a:ext cx="4319905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代码简洁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可读性高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充分解耦 （业务与视图隔离）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76850" y="2621915"/>
            <a:ext cx="126746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blipFill>
                  <a:blip r:embed="rId3"/>
                  <a:stretch>
                    <a:fillRect/>
                  </a:stretch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zh-CN" altLang="en-US" sz="7200" b="1">
              <a:blipFill>
                <a:blip r:embed="rId3"/>
                <a:stretch>
                  <a:fillRect/>
                </a:stretch>
              </a:blip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0093" y="1312545"/>
            <a:ext cx="402399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fragment</a:t>
            </a:r>
            <a:endParaRPr lang="en-US" altLang="zh-CN" sz="7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22415" y="1152525"/>
            <a:ext cx="47421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Navigation</a:t>
            </a:r>
            <a:endParaRPr lang="en-US" altLang="zh-CN" sz="72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095123" y="3429000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91795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4897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59633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五步现实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的使用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103721" y="4339565"/>
            <a:ext cx="2187575" cy="1327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使用有什么问题？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445771" y="3595131"/>
            <a:ext cx="18948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深入解析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448274" y="3556386"/>
            <a:ext cx="25044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30802" y="2702455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324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站在设计者的角度看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jetPack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512903" y="4154763"/>
            <a:ext cx="137414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架构师成长之路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2" grpId="0" bldLvl="0" animBg="1"/>
      <p:bldP spid="73" grpId="0" bldLvl="0" animBg="1"/>
      <p:bldP spid="60" grpId="0"/>
      <p:bldP spid="61" grpId="0"/>
      <p:bldP spid="64" grpId="0"/>
      <p:bldP spid="65" grpId="0"/>
      <p:bldP spid="66" grpId="0"/>
      <p:bldP spid="40" grpId="0"/>
      <p:bldP spid="43" grpId="0" bldLvl="0" animBg="1"/>
      <p:bldP spid="51" grpId="0" animBg="1" autoUpdateAnimBg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>
                <a:sym typeface="+mn-ea"/>
              </a:rPr>
              <a:t>Navigation</a:t>
            </a:r>
            <a:r>
              <a:rPr lang="zh-CN" altLang="en-US" sz="2660">
                <a:sym typeface="+mn-ea"/>
              </a:rPr>
              <a:t>是什么？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19" name="Picture 2" descr="D:\学习资料\ppt\图片素材\锐普图片\创意图片\创意图片ww.rapidppt.com (18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24" y="1377489"/>
            <a:ext cx="3854450" cy="385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287385" y="2074545"/>
            <a:ext cx="2561590" cy="2314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43805" y="265112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树根：导航起点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5043805" y="382905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树叶：导航目的地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043805" y="324485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树干：导航路径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54333" y="1683392"/>
            <a:ext cx="9012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99999"/>
                </a:solidFill>
                <a:latin typeface="-apple-system" charset="0"/>
              </a:rPr>
              <a:t>Navigation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目前仅</a:t>
            </a:r>
            <a:r>
              <a:rPr lang="en-US" altLang="zh-CN" b="1" dirty="0" err="1">
                <a:solidFill>
                  <a:srgbClr val="999999"/>
                </a:solidFill>
                <a:latin typeface="-apple-system" charset="0"/>
              </a:rPr>
              <a:t>AndroidStudio</a:t>
            </a:r>
            <a:r>
              <a:rPr lang="en-US" altLang="zh-CN" b="1" dirty="0">
                <a:solidFill>
                  <a:srgbClr val="999999"/>
                </a:solidFill>
                <a:latin typeface="-apple-system" charset="0"/>
              </a:rPr>
              <a:t> 3.2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以上版本支持，如果您的版本不足</a:t>
            </a:r>
            <a:r>
              <a:rPr lang="en-US" altLang="zh-CN" b="1" dirty="0">
                <a:solidFill>
                  <a:srgbClr val="999999"/>
                </a:solidFill>
                <a:latin typeface="-apple-system" charset="0"/>
              </a:rPr>
              <a:t>3.2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，请</a:t>
            </a:r>
            <a:r>
              <a:rPr lang="zh-CN" altLang="en-US" b="1" dirty="0">
                <a:solidFill>
                  <a:srgbClr val="6795B5"/>
                </a:solidFill>
                <a:latin typeface="-apple-system" charset="0"/>
                <a:hlinkClick r:id="rId3"/>
              </a:rPr>
              <a:t>点此下载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预览版</a:t>
            </a:r>
            <a:r>
              <a:rPr lang="en-US" altLang="zh-CN" b="1" dirty="0" err="1">
                <a:solidFill>
                  <a:srgbClr val="999999"/>
                </a:solidFill>
                <a:latin typeface="-apple-system" charset="0"/>
              </a:rPr>
              <a:t>AndroidStudio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45" y="1158885"/>
            <a:ext cx="1163855" cy="117083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54333" y="2438995"/>
            <a:ext cx="9076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如果使用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Beta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，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Release Candidate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或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Stable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构建，则必须启用导航编辑器。点击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File &gt; Settings(Android Studio &gt; Preferences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on Mac)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，在左侧菜单中选择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Experimental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，然后勾选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Enable Navigation Editor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并且重启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Android Studio</a:t>
            </a:r>
            <a:endParaRPr lang="zh-CN" altLang="en-US" b="0" i="0" dirty="0">
              <a:solidFill>
                <a:schemeClr val="accent4">
                  <a:lumMod val="75000"/>
                </a:schemeClr>
              </a:solidFill>
              <a:effectLst/>
              <a:latin typeface="-apple-system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333" y="3799227"/>
            <a:ext cx="7378700" cy="166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五步使用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4877" y="1158885"/>
            <a:ext cx="6587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一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在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Module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下的</a:t>
            </a:r>
            <a:r>
              <a:rPr lang="en-US" altLang="zh-CN" sz="2400" b="1" dirty="0" err="1">
                <a:solidFill>
                  <a:srgbClr val="00B0F0"/>
                </a:solidFill>
                <a:latin typeface="-apple-system" charset="0"/>
              </a:rPr>
              <a:t>build.gradle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中添加以下依赖：</a:t>
            </a:r>
            <a:endParaRPr lang="en-US" altLang="zh-CN" sz="2400" b="1" dirty="0">
              <a:solidFill>
                <a:srgbClr val="00B0F0"/>
              </a:solidFill>
              <a:latin typeface="-apple-system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77" y="1772022"/>
            <a:ext cx="8851900" cy="1346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54877" y="3269694"/>
            <a:ext cx="4918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二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新建几个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Activity/Fragment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页面</a:t>
            </a:r>
            <a:endParaRPr lang="zh-CN" altLang="en-US" sz="2400" b="1" dirty="0">
              <a:solidFill>
                <a:srgbClr val="00B0F0"/>
              </a:solidFill>
              <a:latin typeface="-apple-system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7" y="3882831"/>
            <a:ext cx="2971800" cy="1447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PA" val="v4.1.3"/>
</p:tagLst>
</file>

<file path=ppt/tags/tag108.xml><?xml version="1.0" encoding="utf-8"?>
<p:tagLst xmlns:p="http://schemas.openxmlformats.org/presentationml/2006/main">
  <p:tag name="PA" val="v4.1.3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10.xml><?xml version="1.0" encoding="utf-8"?>
<p:tagLst xmlns:p="http://schemas.openxmlformats.org/presentationml/2006/main">
  <p:tag name="PA" val="v4.1.3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PA" val="v4.1.3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PA" val="v4.1.3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PA" val="v4.1.3"/>
</p:tagLst>
</file>

<file path=ppt/tags/tag119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20.xml><?xml version="1.0" encoding="utf-8"?>
<p:tagLst xmlns:p="http://schemas.openxmlformats.org/presentationml/2006/main">
  <p:tag name="PA" val="v4.1.3"/>
</p:tagLst>
</file>

<file path=ppt/tags/tag121.xml><?xml version="1.0" encoding="utf-8"?>
<p:tagLst xmlns:p="http://schemas.openxmlformats.org/presentationml/2006/main">
  <p:tag name="PA" val="v4.1.3"/>
</p:tagLst>
</file>

<file path=ppt/tags/tag122.xml><?xml version="1.0" encoding="utf-8"?>
<p:tagLst xmlns:p="http://schemas.openxmlformats.org/presentationml/2006/main">
  <p:tag name="PA" val="v4.1.3"/>
</p:tagLst>
</file>

<file path=ppt/tags/tag123.xml><?xml version="1.0" encoding="utf-8"?>
<p:tagLst xmlns:p="http://schemas.openxmlformats.org/presentationml/2006/main">
  <p:tag name="PA" val="v4.1.3"/>
</p:tagLst>
</file>

<file path=ppt/tags/tag124.xml><?xml version="1.0" encoding="utf-8"?>
<p:tagLst xmlns:p="http://schemas.openxmlformats.org/presentationml/2006/main">
  <p:tag name="PA" val="v4.1.3"/>
</p:tagLst>
</file>

<file path=ppt/tags/tag125.xml><?xml version="1.0" encoding="utf-8"?>
<p:tagLst xmlns:p="http://schemas.openxmlformats.org/presentationml/2006/main">
  <p:tag name="PA" val="v4.1.3"/>
</p:tagLst>
</file>

<file path=ppt/tags/tag126.xml><?xml version="1.0" encoding="utf-8"?>
<p:tagLst xmlns:p="http://schemas.openxmlformats.org/presentationml/2006/main">
  <p:tag name="PA" val="v4.1.3"/>
</p:tagLst>
</file>

<file path=ppt/tags/tag127.xml><?xml version="1.0" encoding="utf-8"?>
<p:tagLst xmlns:p="http://schemas.openxmlformats.org/presentationml/2006/main">
  <p:tag name="PA" val="v4.1.3"/>
</p:tagLst>
</file>

<file path=ppt/tags/tag128.xml><?xml version="1.0" encoding="utf-8"?>
<p:tagLst xmlns:p="http://schemas.openxmlformats.org/presentationml/2006/main">
  <p:tag name="PA" val="v4.1.3"/>
</p:tagLst>
</file>

<file path=ppt/tags/tag129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30.xml><?xml version="1.0" encoding="utf-8"?>
<p:tagLst xmlns:p="http://schemas.openxmlformats.org/presentationml/2006/main">
  <p:tag name="PA" val="v4.1.3"/>
</p:tagLst>
</file>

<file path=ppt/tags/tag131.xml><?xml version="1.0" encoding="utf-8"?>
<p:tagLst xmlns:p="http://schemas.openxmlformats.org/presentationml/2006/main">
  <p:tag name="PA" val="v4.1.3"/>
</p:tagLst>
</file>

<file path=ppt/tags/tag132.xml><?xml version="1.0" encoding="utf-8"?>
<p:tagLst xmlns:p="http://schemas.openxmlformats.org/presentationml/2006/main">
  <p:tag name="PA" val="v4.1.3"/>
</p:tagLst>
</file>

<file path=ppt/tags/tag133.xml><?xml version="1.0" encoding="utf-8"?>
<p:tagLst xmlns:p="http://schemas.openxmlformats.org/presentationml/2006/main">
  <p:tag name="PA" val="v4.1.3"/>
</p:tagLst>
</file>

<file path=ppt/tags/tag134.xml><?xml version="1.0" encoding="utf-8"?>
<p:tagLst xmlns:p="http://schemas.openxmlformats.org/presentationml/2006/main">
  <p:tag name="PA" val="v4.1.3"/>
</p:tagLst>
</file>

<file path=ppt/tags/tag135.xml><?xml version="1.0" encoding="utf-8"?>
<p:tagLst xmlns:p="http://schemas.openxmlformats.org/presentationml/2006/main">
  <p:tag name="PA" val="v4.1.3"/>
</p:tagLst>
</file>

<file path=ppt/tags/tag136.xml><?xml version="1.0" encoding="utf-8"?>
<p:tagLst xmlns:p="http://schemas.openxmlformats.org/presentationml/2006/main">
  <p:tag name="PA" val="v4.1.3"/>
</p:tagLst>
</file>

<file path=ppt/tags/tag137.xml><?xml version="1.0" encoding="utf-8"?>
<p:tagLst xmlns:p="http://schemas.openxmlformats.org/presentationml/2006/main">
  <p:tag name="PA" val="v4.1.3"/>
</p:tagLst>
</file>

<file path=ppt/tags/tag138.xml><?xml version="1.0" encoding="utf-8"?>
<p:tagLst xmlns:p="http://schemas.openxmlformats.org/presentationml/2006/main">
  <p:tag name="PA" val="v4.1.3"/>
</p:tagLst>
</file>

<file path=ppt/tags/tag139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40.xml><?xml version="1.0" encoding="utf-8"?>
<p:tagLst xmlns:p="http://schemas.openxmlformats.org/presentationml/2006/main">
  <p:tag name="PA" val="v4.1.3"/>
</p:tagLst>
</file>

<file path=ppt/tags/tag141.xml><?xml version="1.0" encoding="utf-8"?>
<p:tagLst xmlns:p="http://schemas.openxmlformats.org/presentationml/2006/main">
  <p:tag name="PA" val="v4.1.3"/>
</p:tagLst>
</file>

<file path=ppt/tags/tag142.xml><?xml version="1.0" encoding="utf-8"?>
<p:tagLst xmlns:p="http://schemas.openxmlformats.org/presentationml/2006/main">
  <p:tag name="PA" val="v4.1.3"/>
</p:tagLst>
</file>

<file path=ppt/tags/tag143.xml><?xml version="1.0" encoding="utf-8"?>
<p:tagLst xmlns:p="http://schemas.openxmlformats.org/presentationml/2006/main">
  <p:tag name="PA" val="v4.1.3"/>
</p:tagLst>
</file>

<file path=ppt/tags/tag144.xml><?xml version="1.0" encoding="utf-8"?>
<p:tagLst xmlns:p="http://schemas.openxmlformats.org/presentationml/2006/main">
  <p:tag name="PA" val="v4.1.3"/>
</p:tagLst>
</file>

<file path=ppt/tags/tag145.xml><?xml version="1.0" encoding="utf-8"?>
<p:tagLst xmlns:p="http://schemas.openxmlformats.org/presentationml/2006/main">
  <p:tag name="PA" val="v4.1.3"/>
</p:tagLst>
</file>

<file path=ppt/tags/tag146.xml><?xml version="1.0" encoding="utf-8"?>
<p:tagLst xmlns:p="http://schemas.openxmlformats.org/presentationml/2006/main">
  <p:tag name="PA" val="v4.1.3"/>
</p:tagLst>
</file>

<file path=ppt/tags/tag147.xml><?xml version="1.0" encoding="utf-8"?>
<p:tagLst xmlns:p="http://schemas.openxmlformats.org/presentationml/2006/main">
  <p:tag name="PA" val="v4.1.3"/>
</p:tagLst>
</file>

<file path=ppt/tags/tag148.xml><?xml version="1.0" encoding="utf-8"?>
<p:tagLst xmlns:p="http://schemas.openxmlformats.org/presentationml/2006/main">
  <p:tag name="PA" val="v4.1.3"/>
</p:tagLst>
</file>

<file path=ppt/tags/tag149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50.xml><?xml version="1.0" encoding="utf-8"?>
<p:tagLst xmlns:p="http://schemas.openxmlformats.org/presentationml/2006/main">
  <p:tag name="PA" val="v4.1.3"/>
</p:tagLst>
</file>

<file path=ppt/tags/tag151.xml><?xml version="1.0" encoding="utf-8"?>
<p:tagLst xmlns:p="http://schemas.openxmlformats.org/presentationml/2006/main">
  <p:tag name="PA" val="v4.1.3"/>
</p:tagLst>
</file>

<file path=ppt/tags/tag152.xml><?xml version="1.0" encoding="utf-8"?>
<p:tagLst xmlns:p="http://schemas.openxmlformats.org/presentationml/2006/main">
  <p:tag name="PA" val="v4.1.3"/>
</p:tagLst>
</file>

<file path=ppt/tags/tag153.xml><?xml version="1.0" encoding="utf-8"?>
<p:tagLst xmlns:p="http://schemas.openxmlformats.org/presentationml/2006/main">
  <p:tag name="KSO_WM_DOC_GUID" val="{7cd3a2df-b894-4593-91dd-941fae4c5e92}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5710</Words>
  <Application>WPS 演示</Application>
  <PresentationFormat>宽屏</PresentationFormat>
  <Paragraphs>619</Paragraphs>
  <Slides>42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42</vt:i4>
      </vt:variant>
    </vt:vector>
  </HeadingPairs>
  <TitlesOfParts>
    <vt:vector size="66" baseType="lpstr">
      <vt:lpstr>Arial</vt:lpstr>
      <vt:lpstr>宋体</vt:lpstr>
      <vt:lpstr>Wingdings</vt:lpstr>
      <vt:lpstr>Calibri</vt:lpstr>
      <vt:lpstr>等线</vt:lpstr>
      <vt:lpstr>微软雅黑</vt:lpstr>
      <vt:lpstr>Clear Sans Light</vt:lpstr>
      <vt:lpstr>Yu Gothic UI Light</vt:lpstr>
      <vt:lpstr>Times New Roman</vt:lpstr>
      <vt:lpstr>Impact</vt:lpstr>
      <vt:lpstr>Wingdings</vt:lpstr>
      <vt:lpstr>-apple-system</vt:lpstr>
      <vt:lpstr>Segoe Print</vt:lpstr>
      <vt:lpstr>Arial Unicode MS</vt:lpstr>
      <vt:lpstr>Source Code Pro</vt:lpstr>
      <vt:lpstr>Verdana</vt:lpstr>
      <vt:lpstr>-apple-system-font</vt:lpstr>
      <vt:lpstr>Roboto</vt:lpstr>
      <vt:lpstr>Source Sans Pro</vt:lpstr>
      <vt:lpstr>Roboto condensed</vt:lpstr>
      <vt:lpstr>等线 Light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Zero</cp:lastModifiedBy>
  <cp:revision>4927</cp:revision>
  <dcterms:created xsi:type="dcterms:W3CDTF">2016-08-30T15:34:00Z</dcterms:created>
  <dcterms:modified xsi:type="dcterms:W3CDTF">2019-04-06T11:19:44Z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